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jpeg" ContentType="image/jpeg"/>
  <Default Extension="rels" ContentType="application/vnd.openxmlformats-package.relationshi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s/slide12.xml" ContentType="application/vnd.openxmlformats-officedocument.presentationml.slide+xml"/>
  <Override PartName="/ppt/slides/slide17.xml" ContentType="application/vnd.openxmlformats-officedocument.presentationml.slide+xml"/>
  <Override PartName="/ppt/slides/slide25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slides/slide11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tableStyles.xml" ContentType="application/vnd.openxmlformats-officedocument.presentationml.tableStyles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7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slides/slide13.xml" ContentType="application/vnd.openxmlformats-officedocument.presentationml.slide+xml"/>
  <Override PartName="/ppt/slides/slide21.xml" ContentType="application/vnd.openxmlformats-officedocument.presentationml.slide+xml"/>
  <Override PartName="/ppt/slides/slide26.xml" ContentType="application/vnd.openxmlformats-officedocument.presentationml.slide+xml"/>
  <Override PartName="/ppt/viewProps.xml" ContentType="application/vnd.openxmlformats-officedocument.presentationml.viewProps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3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1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2" r:id="rId3"/>
    <p:sldId id="283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57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81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7.xml" Id="rId8" /><Relationship Type="http://schemas.openxmlformats.org/officeDocument/2006/relationships/slide" Target="/ppt/slides/slide12.xml" Id="rId13" /><Relationship Type="http://schemas.openxmlformats.org/officeDocument/2006/relationships/slide" Target="/ppt/slides/slide17.xml" Id="rId18" /><Relationship Type="http://schemas.openxmlformats.org/officeDocument/2006/relationships/slide" Target="/ppt/slides/slide25.xml" Id="rId26" /><Relationship Type="http://schemas.openxmlformats.org/officeDocument/2006/relationships/slide" Target="/ppt/slides/slide2.xml" Id="rId3" /><Relationship Type="http://schemas.openxmlformats.org/officeDocument/2006/relationships/slide" Target="/ppt/slides/slide20.xml" Id="rId21" /><Relationship Type="http://schemas.openxmlformats.org/officeDocument/2006/relationships/slide" Target="/ppt/slides/slide6.xml" Id="rId7" /><Relationship Type="http://schemas.openxmlformats.org/officeDocument/2006/relationships/slide" Target="/ppt/slides/slide11.xml" Id="rId12" /><Relationship Type="http://schemas.openxmlformats.org/officeDocument/2006/relationships/slide" Target="/ppt/slides/slide16.xml" Id="rId17" /><Relationship Type="http://schemas.openxmlformats.org/officeDocument/2006/relationships/slide" Target="/ppt/slides/slide24.xml" Id="rId25" /><Relationship Type="http://schemas.openxmlformats.org/officeDocument/2006/relationships/slide" Target="/ppt/slides/slide1.xml" Id="rId2" /><Relationship Type="http://schemas.openxmlformats.org/officeDocument/2006/relationships/slide" Target="/ppt/slides/slide15.xml" Id="rId16" /><Relationship Type="http://schemas.openxmlformats.org/officeDocument/2006/relationships/slide" Target="/ppt/slides/slide19.xml" Id="rId20" /><Relationship Type="http://schemas.openxmlformats.org/officeDocument/2006/relationships/presProps" Target="/ppt/presProps.xml" Id="rId29" /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6" /><Relationship Type="http://schemas.openxmlformats.org/officeDocument/2006/relationships/slide" Target="/ppt/slides/slide10.xml" Id="rId11" /><Relationship Type="http://schemas.openxmlformats.org/officeDocument/2006/relationships/slide" Target="/ppt/slides/slide23.xml" Id="rId24" /><Relationship Type="http://schemas.openxmlformats.org/officeDocument/2006/relationships/tableStyles" Target="/ppt/tableStyles.xml" Id="rId32" /><Relationship Type="http://schemas.openxmlformats.org/officeDocument/2006/relationships/slide" Target="/ppt/slides/slide4.xml" Id="rId5" /><Relationship Type="http://schemas.openxmlformats.org/officeDocument/2006/relationships/slide" Target="/ppt/slides/slide14.xml" Id="rId15" /><Relationship Type="http://schemas.openxmlformats.org/officeDocument/2006/relationships/slide" Target="/ppt/slides/slide22.xml" Id="rId23" /><Relationship Type="http://schemas.openxmlformats.org/officeDocument/2006/relationships/slide" Target="/ppt/slides/slide27.xml" Id="rId28" /><Relationship Type="http://schemas.openxmlformats.org/officeDocument/2006/relationships/slide" Target="/ppt/slides/slide9.xml" Id="rId10" /><Relationship Type="http://schemas.openxmlformats.org/officeDocument/2006/relationships/slide" Target="/ppt/slides/slide18.xml" Id="rId19" /><Relationship Type="http://schemas.openxmlformats.org/officeDocument/2006/relationships/theme" Target="/ppt/theme/theme1.xml" Id="rId31" /><Relationship Type="http://schemas.openxmlformats.org/officeDocument/2006/relationships/slide" Target="/ppt/slides/slide3.xml" Id="rId4" /><Relationship Type="http://schemas.openxmlformats.org/officeDocument/2006/relationships/slide" Target="/ppt/slides/slide8.xml" Id="rId9" /><Relationship Type="http://schemas.openxmlformats.org/officeDocument/2006/relationships/slide" Target="/ppt/slides/slide13.xml" Id="rId14" /><Relationship Type="http://schemas.openxmlformats.org/officeDocument/2006/relationships/slide" Target="/ppt/slides/slide21.xml" Id="rId22" /><Relationship Type="http://schemas.openxmlformats.org/officeDocument/2006/relationships/slide" Target="/ppt/slides/slide26.xml" Id="rId27" /><Relationship Type="http://schemas.openxmlformats.org/officeDocument/2006/relationships/viewProps" Target="/ppt/viewProps.xml" Id="rId30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image" Target="/ppt/media/image1.jpeg" Id="rId13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7.xml" Id="rId7" /><Relationship Type="http://schemas.openxmlformats.org/officeDocument/2006/relationships/theme" Target="/ppt/theme/theme1.xml" Id="rId12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4.xml" Id="rId4" /></Relationships>
</file>

<file path=ppt/slideMasters/slideMaster1.xml><?xml version="1.0" encoding="utf-8"?>
<p:sldMaster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2"/>
    <p:sldLayoutId id="2147483651" r:id="rId3"/>
    <p:sldLayoutId id="2147483652" r:id="rId4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image" Target="/ppt/media/image22.jpeg" Id="rId3" /><Relationship Type="http://schemas.openxmlformats.org/officeDocument/2006/relationships/image" Target="/ppt/media/image21.jpeg" Id="rId2" /><Relationship Type="http://schemas.openxmlformats.org/officeDocument/2006/relationships/slideLayout" Target="/ppt/slideLayouts/slideLayout4.xml" Id="rId1" /><Relationship Type="http://schemas.openxmlformats.org/officeDocument/2006/relationships/image" Target="/ppt/media/image10.jpeg" Id="rId5" /><Relationship Type="http://schemas.openxmlformats.org/officeDocument/2006/relationships/image" Target="/ppt/media/image23.jpeg" Id="rId4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image" Target="/ppt/media/image25.jpeg" Id="rId3" /><Relationship Type="http://schemas.openxmlformats.org/officeDocument/2006/relationships/image" Target="/ppt/media/image24.jpeg" Id="rId2" /><Relationship Type="http://schemas.openxmlformats.org/officeDocument/2006/relationships/slideLayout" Target="/ppt/slideLayouts/slideLayout4.xml" Id="rId1" /><Relationship Type="http://schemas.openxmlformats.org/officeDocument/2006/relationships/image" Target="/ppt/media/image26.jpeg" Id="rId4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image" Target="/ppt/media/image28.jpeg" Id="rId3" /><Relationship Type="http://schemas.openxmlformats.org/officeDocument/2006/relationships/image" Target="/ppt/media/image27.jpeg" Id="rId2" /><Relationship Type="http://schemas.openxmlformats.org/officeDocument/2006/relationships/slideLayout" Target="/ppt/slideLayouts/slideLayout4.xml" Id="rId1" /><Relationship Type="http://schemas.openxmlformats.org/officeDocument/2006/relationships/image" Target="/ppt/media/image30.jpeg" Id="rId5" /><Relationship Type="http://schemas.openxmlformats.org/officeDocument/2006/relationships/image" Target="/ppt/media/image29.jpeg" Id="rId4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image" Target="/ppt/media/image31.jpeg" Id="rId2" /><Relationship Type="http://schemas.openxmlformats.org/officeDocument/2006/relationships/slideLayout" Target="/ppt/slideLayouts/slideLayout4.xml" Id="rId1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image" Target="/ppt/media/image33.jpeg" Id="rId3" /><Relationship Type="http://schemas.openxmlformats.org/officeDocument/2006/relationships/image" Target="/ppt/media/image32.jpeg" Id="rId2" /><Relationship Type="http://schemas.openxmlformats.org/officeDocument/2006/relationships/slideLayout" Target="/ppt/slideLayouts/slideLayout4.xml" Id="rId1" /><Relationship Type="http://schemas.openxmlformats.org/officeDocument/2006/relationships/image" Target="/ppt/media/image34.jpeg" Id="rId4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image" Target="/ppt/media/image36.jpeg" Id="rId3" /><Relationship Type="http://schemas.openxmlformats.org/officeDocument/2006/relationships/image" Target="/ppt/media/image35.jpeg" Id="rId2" /><Relationship Type="http://schemas.openxmlformats.org/officeDocument/2006/relationships/slideLayout" Target="/ppt/slideLayouts/slideLayout4.xml" Id="rId1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image" Target="/ppt/media/image38.jpeg" Id="rId3" /><Relationship Type="http://schemas.openxmlformats.org/officeDocument/2006/relationships/image" Target="/ppt/media/image37.jpeg" Id="rId2" /><Relationship Type="http://schemas.openxmlformats.org/officeDocument/2006/relationships/slideLayout" Target="/ppt/slideLayouts/slideLayout4.xml" Id="rId1" /><Relationship Type="http://schemas.openxmlformats.org/officeDocument/2006/relationships/image" Target="/ppt/media/image36.jpeg" Id="rId4" /></Relationships>
</file>

<file path=ppt/slides/_rels/slide17.xml.rels>&#65279;<?xml version="1.0" encoding="utf-8"?><Relationships xmlns="http://schemas.openxmlformats.org/package/2006/relationships"><Relationship Type="http://schemas.openxmlformats.org/officeDocument/2006/relationships/image" Target="/ppt/media/image40.jpeg" Id="rId3" /><Relationship Type="http://schemas.openxmlformats.org/officeDocument/2006/relationships/image" Target="/ppt/media/image39.jpeg" Id="rId2" /><Relationship Type="http://schemas.openxmlformats.org/officeDocument/2006/relationships/slideLayout" Target="/ppt/slideLayouts/slideLayout4.xml" Id="rId1" /><Relationship Type="http://schemas.openxmlformats.org/officeDocument/2006/relationships/image" Target="/ppt/media/image42.jpeg" Id="rId5" /><Relationship Type="http://schemas.openxmlformats.org/officeDocument/2006/relationships/image" Target="/ppt/media/image41.jpeg" Id="rId4" /></Relationships>
</file>

<file path=ppt/slides/_rels/slide18.xml.rels>&#65279;<?xml version="1.0" encoding="utf-8"?><Relationships xmlns="http://schemas.openxmlformats.org/package/2006/relationships"><Relationship Type="http://schemas.openxmlformats.org/officeDocument/2006/relationships/image" Target="/ppt/media/image44.jpeg" Id="rId3" /><Relationship Type="http://schemas.openxmlformats.org/officeDocument/2006/relationships/image" Target="/ppt/media/image43.jpeg" Id="rId2" /><Relationship Type="http://schemas.openxmlformats.org/officeDocument/2006/relationships/slideLayout" Target="/ppt/slideLayouts/slideLayout4.xml" Id="rId1" /><Relationship Type="http://schemas.openxmlformats.org/officeDocument/2006/relationships/image" Target="/ppt/media/image45.jpeg" Id="rId4" /></Relationships>
</file>

<file path=ppt/slides/_rels/slide19.xml.rels>&#65279;<?xml version="1.0" encoding="utf-8"?><Relationships xmlns="http://schemas.openxmlformats.org/package/2006/relationships"><Relationship Type="http://schemas.openxmlformats.org/officeDocument/2006/relationships/image" Target="/ppt/media/image26.jpeg" Id="rId3" /><Relationship Type="http://schemas.openxmlformats.org/officeDocument/2006/relationships/image" Target="/ppt/media/image46.jpeg" Id="rId2" /><Relationship Type="http://schemas.openxmlformats.org/officeDocument/2006/relationships/slideLayout" Target="/ppt/slideLayouts/slideLayout4.xml" Id="rId1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2.jpeg" Id="rId2" /><Relationship Type="http://schemas.openxmlformats.org/officeDocument/2006/relationships/slideLayout" Target="/ppt/slideLayouts/slideLayout2.xml" Id="rId1" /></Relationships>
</file>

<file path=ppt/slides/_rels/slide20.xml.rels>&#65279;<?xml version="1.0" encoding="utf-8"?><Relationships xmlns="http://schemas.openxmlformats.org/package/2006/relationships"><Relationship Type="http://schemas.openxmlformats.org/officeDocument/2006/relationships/image" Target="/ppt/media/image48.jpeg" Id="rId3" /><Relationship Type="http://schemas.openxmlformats.org/officeDocument/2006/relationships/image" Target="/ppt/media/image47.jpeg" Id="rId2" /><Relationship Type="http://schemas.openxmlformats.org/officeDocument/2006/relationships/slideLayout" Target="/ppt/slideLayouts/slideLayout4.xml" Id="rId1" /><Relationship Type="http://schemas.openxmlformats.org/officeDocument/2006/relationships/image" Target="/ppt/media/image49.jpeg" Id="rId4" /></Relationships>
</file>

<file path=ppt/slides/_rels/slide21.xml.rels>&#65279;<?xml version="1.0" encoding="utf-8"?><Relationships xmlns="http://schemas.openxmlformats.org/package/2006/relationships"><Relationship Type="http://schemas.openxmlformats.org/officeDocument/2006/relationships/image" Target="/ppt/media/image51.jpeg" Id="rId3" /><Relationship Type="http://schemas.openxmlformats.org/officeDocument/2006/relationships/image" Target="/ppt/media/image50.jpeg" Id="rId2" /><Relationship Type="http://schemas.openxmlformats.org/officeDocument/2006/relationships/slideLayout" Target="/ppt/slideLayouts/slideLayout4.xml" Id="rId1" /><Relationship Type="http://schemas.openxmlformats.org/officeDocument/2006/relationships/image" Target="/ppt/media/image52.jpeg" Id="rId4" /></Relationships>
</file>

<file path=ppt/slides/_rels/slide22.xml.rels>&#65279;<?xml version="1.0" encoding="utf-8"?><Relationships xmlns="http://schemas.openxmlformats.org/package/2006/relationships"><Relationship Type="http://schemas.openxmlformats.org/officeDocument/2006/relationships/image" Target="/ppt/media/image58.jpeg" Id="rId8" /><Relationship Type="http://schemas.openxmlformats.org/officeDocument/2006/relationships/image" Target="/ppt/media/image13.jpeg" Id="rId3" /><Relationship Type="http://schemas.openxmlformats.org/officeDocument/2006/relationships/image" Target="/ppt/media/image57.jpeg" Id="rId7" /><Relationship Type="http://schemas.openxmlformats.org/officeDocument/2006/relationships/image" Target="/ppt/media/image53.jpeg" Id="rId2" /><Relationship Type="http://schemas.openxmlformats.org/officeDocument/2006/relationships/slideLayout" Target="/ppt/slideLayouts/slideLayout4.xml" Id="rId1" /><Relationship Type="http://schemas.openxmlformats.org/officeDocument/2006/relationships/image" Target="/ppt/media/image56.jpeg" Id="rId6" /><Relationship Type="http://schemas.openxmlformats.org/officeDocument/2006/relationships/image" Target="/ppt/media/image55.jpeg" Id="rId5" /><Relationship Type="http://schemas.openxmlformats.org/officeDocument/2006/relationships/image" Target="/ppt/media/image54.jpeg" Id="rId4" /><Relationship Type="http://schemas.openxmlformats.org/officeDocument/2006/relationships/image" Target="/ppt/media/image59.jpeg" Id="rId9" /></Relationships>
</file>

<file path=ppt/slides/_rels/slide23.xml.rels>&#65279;<?xml version="1.0" encoding="utf-8"?><Relationships xmlns="http://schemas.openxmlformats.org/package/2006/relationships"><Relationship Type="http://schemas.openxmlformats.org/officeDocument/2006/relationships/image" Target="/ppt/media/image61.jpeg" Id="rId3" /><Relationship Type="http://schemas.openxmlformats.org/officeDocument/2006/relationships/image" Target="/ppt/media/image60.jpeg" Id="rId2" /><Relationship Type="http://schemas.openxmlformats.org/officeDocument/2006/relationships/slideLayout" Target="/ppt/slideLayouts/slideLayout4.xml" Id="rId1" /><Relationship Type="http://schemas.openxmlformats.org/officeDocument/2006/relationships/image" Target="/ppt/media/image62.jpeg" Id="rId4" /></Relationships>
</file>

<file path=ppt/slides/_rels/slide24.xml.rels>&#65279;<?xml version="1.0" encoding="utf-8"?><Relationships xmlns="http://schemas.openxmlformats.org/package/2006/relationships"><Relationship Type="http://schemas.openxmlformats.org/officeDocument/2006/relationships/image" Target="/ppt/media/image64.jpeg" Id="rId3" /><Relationship Type="http://schemas.openxmlformats.org/officeDocument/2006/relationships/image" Target="/ppt/media/image63.jpeg" Id="rId2" /><Relationship Type="http://schemas.openxmlformats.org/officeDocument/2006/relationships/slideLayout" Target="/ppt/slideLayouts/slideLayout4.xml" Id="rId1" /><Relationship Type="http://schemas.openxmlformats.org/officeDocument/2006/relationships/image" Target="/ppt/media/image65.jpeg" Id="rId4" /></Relationships>
</file>

<file path=ppt/slides/_rels/slide25.xml.rels>&#65279;<?xml version="1.0" encoding="utf-8"?><Relationships xmlns="http://schemas.openxmlformats.org/package/2006/relationships"><Relationship Type="http://schemas.openxmlformats.org/officeDocument/2006/relationships/image" Target="/ppt/media/image67.jpeg" Id="rId3" /><Relationship Type="http://schemas.openxmlformats.org/officeDocument/2006/relationships/image" Target="/ppt/media/image66.jpeg" Id="rId2" /><Relationship Type="http://schemas.openxmlformats.org/officeDocument/2006/relationships/slideLayout" Target="/ppt/slideLayouts/slideLayout4.xml" Id="rId1" /><Relationship Type="http://schemas.openxmlformats.org/officeDocument/2006/relationships/image" Target="/ppt/media/image69.jpeg" Id="rId5" /><Relationship Type="http://schemas.openxmlformats.org/officeDocument/2006/relationships/image" Target="/ppt/media/image68.jpeg" Id="rId4" /></Relationships>
</file>

<file path=ppt/slides/_rels/slide26.xml.rels>&#65279;<?xml version="1.0" encoding="utf-8"?><Relationships xmlns="http://schemas.openxmlformats.org/package/2006/relationships"><Relationship Type="http://schemas.openxmlformats.org/officeDocument/2006/relationships/image" Target="/ppt/media/image71.jpeg" Id="rId3" /><Relationship Type="http://schemas.openxmlformats.org/officeDocument/2006/relationships/image" Target="/ppt/media/image70.jpeg" Id="rId2" /><Relationship Type="http://schemas.openxmlformats.org/officeDocument/2006/relationships/slideLayout" Target="/ppt/slideLayouts/slideLayout4.xml" Id="rId1" /><Relationship Type="http://schemas.openxmlformats.org/officeDocument/2006/relationships/image" Target="/ppt/media/image74.jpeg" Id="rId6" /><Relationship Type="http://schemas.openxmlformats.org/officeDocument/2006/relationships/image" Target="/ppt/media/image73.jpeg" Id="rId5" /><Relationship Type="http://schemas.openxmlformats.org/officeDocument/2006/relationships/image" Target="/ppt/media/image72.jpeg" Id="rId4" /></Relationships>
</file>

<file path=ppt/slides/_rels/slide27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3.jpeg" Id="rId2" /><Relationship Type="http://schemas.openxmlformats.org/officeDocument/2006/relationships/slideLayout" Target="/ppt/slideLayouts/slideLayout2.xml" Id="rId1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5.jpeg" Id="rId3" /><Relationship Type="http://schemas.openxmlformats.org/officeDocument/2006/relationships/image" Target="/ppt/media/image4.jpeg" Id="rId2" /><Relationship Type="http://schemas.openxmlformats.org/officeDocument/2006/relationships/slideLayout" Target="/ppt/slideLayouts/slideLayout4.xml" Id="rId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7.jpeg" Id="rId3" /><Relationship Type="http://schemas.openxmlformats.org/officeDocument/2006/relationships/image" Target="/ppt/media/image6.jpeg" Id="rId2" /><Relationship Type="http://schemas.openxmlformats.org/officeDocument/2006/relationships/slideLayout" Target="/ppt/slideLayouts/slideLayout4.xml" Id="rId1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9.jpeg" Id="rId3" /><Relationship Type="http://schemas.openxmlformats.org/officeDocument/2006/relationships/image" Target="/ppt/media/image8.jpeg" Id="rId2" /><Relationship Type="http://schemas.openxmlformats.org/officeDocument/2006/relationships/slideLayout" Target="/ppt/slideLayouts/slideLayout4.xml" Id="rId1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11.jpeg" Id="rId3" /><Relationship Type="http://schemas.openxmlformats.org/officeDocument/2006/relationships/image" Target="/ppt/media/image10.jpeg" Id="rId2" /><Relationship Type="http://schemas.openxmlformats.org/officeDocument/2006/relationships/slideLayout" Target="/ppt/slideLayouts/slideLayout4.xml" Id="rId1" /><Relationship Type="http://schemas.openxmlformats.org/officeDocument/2006/relationships/image" Target="/ppt/media/image14.jpeg" Id="rId6" /><Relationship Type="http://schemas.openxmlformats.org/officeDocument/2006/relationships/image" Target="/ppt/media/image13.jpeg" Id="rId5" /><Relationship Type="http://schemas.openxmlformats.org/officeDocument/2006/relationships/image" Target="/ppt/media/image12.jpeg" Id="rId4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16.jpeg" Id="rId3" /><Relationship Type="http://schemas.openxmlformats.org/officeDocument/2006/relationships/image" Target="/ppt/media/image15.jpeg" Id="rId2" /><Relationship Type="http://schemas.openxmlformats.org/officeDocument/2006/relationships/slideLayout" Target="/ppt/slideLayouts/slideLayout4.xml" Id="rId1" /><Relationship Type="http://schemas.openxmlformats.org/officeDocument/2006/relationships/image" Target="/ppt/media/image18.jpeg" Id="rId5" /><Relationship Type="http://schemas.openxmlformats.org/officeDocument/2006/relationships/image" Target="/ppt/media/image17.jpeg" Id="rId4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11.jpeg" Id="rId3" /><Relationship Type="http://schemas.openxmlformats.org/officeDocument/2006/relationships/image" Target="/ppt/media/image19.jpeg" Id="rId2" /><Relationship Type="http://schemas.openxmlformats.org/officeDocument/2006/relationships/slideLayout" Target="/ppt/slideLayouts/slideLayout4.xml" Id="rId1" /><Relationship Type="http://schemas.openxmlformats.org/officeDocument/2006/relationships/image" Target="/ppt/media/image20.jpeg" Id="rId4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114FA-0DB0-11AB-6F80-2C865670D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3395" y="2004270"/>
            <a:ext cx="5259288" cy="1760388"/>
          </a:xfrm>
        </p:spPr>
        <p:txBody>
          <a:bodyPr>
            <a:normAutofit/>
          </a:bodyPr>
          <a:lstStyle/>
          <a:p>
            <a:r>
              <a:rPr lang="en-IN" sz="6000" u="sng" dirty="0">
                <a:latin typeface="Algerian" panose="04020705040A02060702" pitchFamily="82" charset="0"/>
              </a:rPr>
              <a:t>GIS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53D537-BF75-F2A4-24E7-AAFD8BBBE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1956" y="3973536"/>
            <a:ext cx="3255220" cy="2026841"/>
          </a:xfrm>
        </p:spPr>
        <p:txBody>
          <a:bodyPr>
            <a:noAutofit/>
          </a:bodyPr>
          <a:lstStyle/>
          <a:p>
            <a:r>
              <a:rPr lang="en-IN" sz="1400" b="1" u="sng"/>
              <a:t>GROUP MEMBERS</a:t>
            </a:r>
            <a:r>
              <a:rPr lang="en-IN" sz="1400"/>
              <a:t>:-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400">
                <a:latin typeface="Cambria Math" panose="02040503050406030204" pitchFamily="18" charset="0"/>
                <a:ea typeface="Cambria Math" panose="02040503050406030204" pitchFamily="18" charset="0"/>
              </a:rPr>
              <a:t>BHAGYASHREE MEHTRE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400">
                <a:latin typeface="Cambria Math" panose="02040503050406030204" pitchFamily="18" charset="0"/>
                <a:ea typeface="Cambria Math" panose="02040503050406030204" pitchFamily="18" charset="0"/>
              </a:rPr>
              <a:t>KEERTHIPRABA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400">
                <a:latin typeface="Cambria Math" panose="02040503050406030204" pitchFamily="18" charset="0"/>
                <a:ea typeface="Cambria Math" panose="02040503050406030204" pitchFamily="18" charset="0"/>
              </a:rPr>
              <a:t>P GEETHA</a:t>
            </a:r>
          </a:p>
        </p:txBody>
      </p:sp>
    </p:spTree>
    <p:extLst>
      <p:ext uri="{BB962C8B-B14F-4D97-AF65-F5344CB8AC3E}">
        <p14:creationId xmlns:p14="http://schemas.microsoft.com/office/powerpoint/2010/main" val="1567157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97745-D515-D90F-A8E0-4606C1A59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7406" y="1327404"/>
            <a:ext cx="2413656" cy="593637"/>
          </a:xfrm>
        </p:spPr>
        <p:txBody>
          <a:bodyPr/>
          <a:lstStyle/>
          <a:p>
            <a:r>
              <a:rPr lang="en-IN" sz="3200" b="1">
                <a:latin typeface="Cambria Math" panose="02040503050406030204" pitchFamily="18" charset="0"/>
                <a:ea typeface="Cambria Math" panose="02040503050406030204" pitchFamily="18" charset="0"/>
              </a:rPr>
              <a:t>GRID</a:t>
            </a:r>
            <a:r>
              <a:rPr lang="en-IN" b="1">
                <a:latin typeface="Cambria Math" panose="02040503050406030204" pitchFamily="18" charset="0"/>
                <a:ea typeface="Cambria Math" panose="02040503050406030204" pitchFamily="18" charset="0"/>
              </a:rPr>
              <a:t> 3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071A8-F463-A4A7-8F17-12A71C7155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IN" sz="1800">
                <a:latin typeface="Bahnschrift" panose="020B0502040204020203" pitchFamily="34" charset="0"/>
              </a:rPr>
              <a:t>Street CFL Lamps CFL lamp length of 5m = 12 lamps </a:t>
            </a:r>
          </a:p>
          <a:p>
            <a:r>
              <a:rPr lang="en-IN" sz="1800">
                <a:latin typeface="Bahnschrift" panose="020B0502040204020203" pitchFamily="34" charset="0"/>
              </a:rPr>
              <a:t>3 orange pipes ( used for water transport)</a:t>
            </a:r>
          </a:p>
          <a:p>
            <a:r>
              <a:rPr lang="en-IN" sz="1800">
                <a:latin typeface="Bahnschrift" panose="020B0502040204020203" pitchFamily="34" charset="0"/>
              </a:rPr>
              <a:t>Wire Connection inside Concrete box structure (There are 4 such structures)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1800">
              <a:latin typeface="Bahnschrift" panose="020B0502040204020203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1173CB-5FBE-64AB-F0EC-D185AD7DDC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89852" y="1982359"/>
            <a:ext cx="1290458" cy="1895234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DBEC25-C65F-4622-2946-3471E560A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729" y="2032850"/>
            <a:ext cx="2442850" cy="17023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964D3C-E1B8-B4CE-2ACF-D1B283613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457" y="3993501"/>
            <a:ext cx="4132942" cy="1738520"/>
          </a:xfrm>
          <a:prstGeom prst="rect">
            <a:avLst/>
          </a:prstGeom>
        </p:spPr>
      </p:pic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BC569E27-F0AB-FBB4-39A1-AC0879B66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0409" y="4220584"/>
            <a:ext cx="1379651" cy="143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87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F4DE7-4583-1382-F2A3-3A558FCBD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563" y="1341530"/>
            <a:ext cx="2096416" cy="669348"/>
          </a:xfrm>
        </p:spPr>
        <p:txBody>
          <a:bodyPr/>
          <a:lstStyle/>
          <a:p>
            <a:r>
              <a:rPr lang="en-IN" sz="3200" b="1">
                <a:latin typeface="Cambria Math" panose="02040503050406030204" pitchFamily="18" charset="0"/>
                <a:ea typeface="Cambria Math" panose="02040503050406030204" pitchFamily="18" charset="0"/>
              </a:rPr>
              <a:t>GRID</a:t>
            </a:r>
            <a:r>
              <a:rPr lang="en-IN" b="1">
                <a:latin typeface="Cambria Math" panose="02040503050406030204" pitchFamily="18" charset="0"/>
                <a:ea typeface="Cambria Math" panose="02040503050406030204" pitchFamily="18" charset="0"/>
              </a:rPr>
              <a:t> 4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306F8-9830-4C61-E0A0-586E3A43B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50848" y="2234813"/>
            <a:ext cx="4645152" cy="369012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1800">
                <a:latin typeface="Bahnschrift" panose="020B0502040204020203" pitchFamily="34" charset="0"/>
              </a:rPr>
              <a:t>Perimeter = 353.46m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>
                <a:latin typeface="Bahnschrift" panose="020B0502040204020203" pitchFamily="34" charset="0"/>
              </a:rPr>
              <a:t>Area = 5416.93 m^2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>
                <a:latin typeface="Bahnschrift" panose="020B0502040204020203" pitchFamily="34" charset="0"/>
              </a:rPr>
              <a:t>7 Waste areas in waste there was building earlier, now it demolished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>
                <a:latin typeface="Bahnschrift" panose="020B0502040204020203" pitchFamily="34" charset="0"/>
              </a:rPr>
              <a:t>Perimeter = 353.46m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>
                <a:latin typeface="Bahnschrift" panose="020B0502040204020203" pitchFamily="34" charset="0"/>
              </a:rPr>
              <a:t>Area = 5416.93 m^2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>
                <a:latin typeface="Bahnschrift" panose="020B0502040204020203" pitchFamily="34" charset="0"/>
              </a:rPr>
              <a:t>No.of trees = 200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>
                <a:latin typeface="Bahnschrift" panose="020B0502040204020203" pitchFamily="34" charset="0"/>
              </a:rPr>
              <a:t>Other plants = 45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IN" sz="1600">
              <a:latin typeface="Bahnschrift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1800">
              <a:latin typeface="Bahnschrift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1800">
              <a:latin typeface="Bahnschrift" panose="020B0502040204020203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9D2DA6A-F773-537C-9A9D-887F9B0231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4311" y="2159048"/>
            <a:ext cx="1953956" cy="366378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211CED-358A-B744-C425-CB062831E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854" y="2159048"/>
            <a:ext cx="2234619" cy="16759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B108C5-493B-4A60-97D7-261A9626D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854" y="4146871"/>
            <a:ext cx="2234619" cy="167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79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E9EED-6A59-B180-52F3-9868B9636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8869" y="1290081"/>
            <a:ext cx="1909803" cy="593638"/>
          </a:xfrm>
        </p:spPr>
        <p:txBody>
          <a:bodyPr/>
          <a:lstStyle/>
          <a:p>
            <a:r>
              <a:rPr lang="en-IN" sz="3200" b="1">
                <a:latin typeface="Cambria Math" panose="02040503050406030204" pitchFamily="18" charset="0"/>
                <a:ea typeface="Cambria Math" panose="02040503050406030204" pitchFamily="18" charset="0"/>
              </a:rPr>
              <a:t>GRID</a:t>
            </a:r>
            <a:r>
              <a:rPr lang="en-IN" b="1">
                <a:latin typeface="Cambria Math" panose="02040503050406030204" pitchFamily="18" charset="0"/>
                <a:ea typeface="Cambria Math" panose="02040503050406030204" pitchFamily="18" charset="0"/>
              </a:rPr>
              <a:t> 5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7AF97-F31D-55F2-0B07-CD73DD9225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56661" y="2094854"/>
            <a:ext cx="4804179" cy="382075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1800">
                <a:latin typeface="Bahnschrift" panose="020B0502040204020203" pitchFamily="34" charset="0"/>
              </a:rPr>
              <a:t>Perimeter = 206.9m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>
                <a:latin typeface="Bahnschrift" panose="020B0502040204020203" pitchFamily="34" charset="0"/>
              </a:rPr>
              <a:t>Area = 2582.81 m^2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u="sng">
                <a:latin typeface="Bahnschrift" panose="020B0502040204020203" pitchFamily="34" charset="0"/>
              </a:rPr>
              <a:t>Building :</a:t>
            </a:r>
            <a:r>
              <a:rPr lang="en-IN" sz="1800">
                <a:latin typeface="Bahnschrift" panose="020B0502040204020203" pitchFamily="34" charset="0"/>
              </a:rPr>
              <a:t>-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>
                <a:latin typeface="Bahnschrift" panose="020B0502040204020203" pitchFamily="34" charset="0"/>
              </a:rPr>
              <a:t>6 apartments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>
                <a:latin typeface="Bahnschrift" panose="020B0502040204020203" pitchFamily="34" charset="0"/>
              </a:rPr>
              <a:t>6 parking area in each building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>
                <a:latin typeface="Bahnschrift" panose="020B0502040204020203" pitchFamily="34" charset="0"/>
              </a:rPr>
              <a:t>Perimeter = 206.72m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>
                <a:latin typeface="Bahnschrift" panose="020B0502040204020203" pitchFamily="34" charset="0"/>
              </a:rPr>
              <a:t>Area = 688.02 m^2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>
                <a:latin typeface="Bahnschrift" panose="020B0502040204020203" pitchFamily="34" charset="0"/>
              </a:rPr>
              <a:t>Height = 9.55m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>
                <a:latin typeface="Bahnschrift" panose="020B0502040204020203" pitchFamily="34" charset="0"/>
              </a:rPr>
              <a:t>5 street CF lamps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1800">
              <a:latin typeface="Bahnschrift" panose="020B0502040204020203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DEEF32-3960-813F-4B15-372AD2F50F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68672" y="4322529"/>
            <a:ext cx="3454838" cy="1705331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7453A9-18CB-8F1C-9F28-259016346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901" y="1980681"/>
            <a:ext cx="1683665" cy="22448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B5B7F9-1133-C208-E923-644B5570B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1621" y="1980681"/>
            <a:ext cx="1683665" cy="22448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7D697E-168A-6C7F-6D09-2B29DEB3D5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4896" y="1980681"/>
            <a:ext cx="1749308" cy="224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335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0AC3C-FB7C-81D8-95A4-93DD3AFA9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3348" y="1346932"/>
            <a:ext cx="2301689" cy="706669"/>
          </a:xfrm>
        </p:spPr>
        <p:txBody>
          <a:bodyPr>
            <a:normAutofit/>
          </a:bodyPr>
          <a:lstStyle/>
          <a:p>
            <a:r>
              <a:rPr lang="en-IN" sz="3200" b="1">
                <a:latin typeface="Cambria Math" panose="02040503050406030204" pitchFamily="18" charset="0"/>
                <a:ea typeface="Cambria Math" panose="02040503050406030204" pitchFamily="18" charset="0"/>
              </a:rPr>
              <a:t>GRID</a:t>
            </a:r>
            <a:r>
              <a:rPr lang="en-IN" b="1">
                <a:latin typeface="Cambria Math" panose="02040503050406030204" pitchFamily="18" charset="0"/>
                <a:ea typeface="Cambria Math" panose="02040503050406030204" pitchFamily="18" charset="0"/>
              </a:rPr>
              <a:t> 5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14DD9-152B-3056-7192-DC3BAA02F5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56661" y="2253474"/>
            <a:ext cx="4832171" cy="363414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1800">
                <a:latin typeface="Bahnschrift" panose="020B0502040204020203" pitchFamily="34" charset="0"/>
              </a:rPr>
              <a:t>CF lamp length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>
                <a:latin typeface="Bahnschrift" panose="020B0502040204020203" pitchFamily="34" charset="0"/>
              </a:rPr>
              <a:t>No.of trees = 8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u="sng">
                <a:latin typeface="Bahnschrift" panose="020B0502040204020203" pitchFamily="34" charset="0"/>
              </a:rPr>
              <a:t>Road near parking area:-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>
                <a:latin typeface="Bahnschrift" panose="020B0502040204020203" pitchFamily="34" charset="0"/>
              </a:rPr>
              <a:t>Length = 5m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>
                <a:latin typeface="Bahnschrift" panose="020B0502040204020203" pitchFamily="34" charset="0"/>
              </a:rPr>
              <a:t>Width = 8.03m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u="sng">
                <a:latin typeface="Bahnschrift" panose="020B0502040204020203" pitchFamily="34" charset="0"/>
              </a:rPr>
              <a:t>Generator :-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>
                <a:latin typeface="Bahnschrift" panose="020B0502040204020203" pitchFamily="34" charset="0"/>
              </a:rPr>
              <a:t>Dimension = 2950mm X 1150mm X 1550mm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CB6AE6-A14E-81F7-68FF-5793B5EA62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24192" y="2581617"/>
            <a:ext cx="3250232" cy="2437674"/>
          </a:xfrm>
        </p:spPr>
      </p:pic>
    </p:spTree>
    <p:extLst>
      <p:ext uri="{BB962C8B-B14F-4D97-AF65-F5344CB8AC3E}">
        <p14:creationId xmlns:p14="http://schemas.microsoft.com/office/powerpoint/2010/main" val="2750327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3A7F8-7AE0-4B18-ABAE-426B3F220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269" y="1339568"/>
            <a:ext cx="1847461" cy="593638"/>
          </a:xfrm>
        </p:spPr>
        <p:txBody>
          <a:bodyPr/>
          <a:lstStyle/>
          <a:p>
            <a:r>
              <a:rPr lang="en-IN" b="1">
                <a:latin typeface="Cambria Math" panose="02040503050406030204" pitchFamily="18" charset="0"/>
                <a:ea typeface="Cambria Math" panose="02040503050406030204" pitchFamily="18" charset="0"/>
              </a:rPr>
              <a:t>GRID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56FBF-949F-67FE-DD20-5A98D2D9F0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0564" y="2029344"/>
            <a:ext cx="4365641" cy="3792763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1600">
                <a:latin typeface="Bahnschrift" panose="020B0502040204020203" pitchFamily="34" charset="0"/>
              </a:rPr>
              <a:t>Perimeter :- 320.20 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600">
                <a:latin typeface="Bahnschrift" panose="020B0502040204020203" pitchFamily="34" charset="0"/>
              </a:rPr>
              <a:t>Area :- 5459.32 m^2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600">
                <a:latin typeface="Bahnschrift" panose="020B0502040204020203" pitchFamily="34" charset="0"/>
              </a:rPr>
              <a:t>4 building with 2 apartments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600" u="sng">
                <a:latin typeface="Bahnschrift" panose="020B0502040204020203" pitchFamily="34" charset="0"/>
              </a:rPr>
              <a:t>Building A:-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1600">
                <a:latin typeface="Bahnschrift" panose="020B0502040204020203" pitchFamily="34" charset="0"/>
              </a:rPr>
              <a:t>Area = 470.77 m^2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1600">
                <a:latin typeface="Bahnschrift" panose="020B0502040204020203" pitchFamily="34" charset="0"/>
              </a:rPr>
              <a:t>Perimeter = 100.3m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1600">
                <a:latin typeface="Bahnschrift" panose="020B0502040204020203" pitchFamily="34" charset="0"/>
              </a:rPr>
              <a:t>Height = 4m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600" u="sng">
                <a:latin typeface="Bahnschrift" panose="020B0502040204020203" pitchFamily="34" charset="0"/>
              </a:rPr>
              <a:t>Building B:-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1600">
                <a:latin typeface="Bahnschrift" panose="020B0502040204020203" pitchFamily="34" charset="0"/>
              </a:rPr>
              <a:t>Area = 409.63 m^2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1600">
                <a:latin typeface="Bahnschrift" panose="020B0502040204020203" pitchFamily="34" charset="0"/>
              </a:rPr>
              <a:t>Perimeter = 113.8m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1600">
                <a:latin typeface="Bahnschrift" panose="020B0502040204020203" pitchFamily="34" charset="0"/>
              </a:rPr>
              <a:t>Height = 5.16m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IN" sz="1200">
              <a:latin typeface="Bahnschrift" panose="020B0502040204020203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IN" sz="1200">
              <a:latin typeface="Bahnschrift" panose="020B0502040204020203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IN" sz="1400" u="sng">
              <a:latin typeface="Bahnschrift" panose="020B0502040204020203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7C0515-DD62-31A1-6994-FAEC004A2E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47148" y="2029344"/>
            <a:ext cx="3627990" cy="163125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3AE4D1-F201-A2F3-93B4-11EDBF60F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148" y="3852874"/>
            <a:ext cx="1663196" cy="2253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7A2478-FC4B-775E-8871-DA829B9CF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3986" y="3852874"/>
            <a:ext cx="3114899" cy="225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9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F4A69-84B2-99AA-5DB4-0D0681FF6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2396" y="1348196"/>
            <a:ext cx="1847531" cy="473838"/>
          </a:xfrm>
        </p:spPr>
        <p:txBody>
          <a:bodyPr>
            <a:normAutofit fontScale="90000"/>
          </a:bodyPr>
          <a:lstStyle/>
          <a:p>
            <a:r>
              <a:rPr lang="en-IN" sz="3600" b="1">
                <a:latin typeface="Cambria Math" panose="02040503050406030204" pitchFamily="18" charset="0"/>
                <a:ea typeface="Cambria Math" panose="02040503050406030204" pitchFamily="18" charset="0"/>
              </a:rPr>
              <a:t>GRID</a:t>
            </a:r>
            <a:r>
              <a:rPr lang="en-IN" b="1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IN" sz="3600" b="1"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  <a:endParaRPr lang="en-IN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280FD-8EF4-F550-C69D-33C495438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4613" y="2061209"/>
            <a:ext cx="4247452" cy="3817077"/>
          </a:xfrm>
        </p:spPr>
        <p:txBody>
          <a:bodyPr>
            <a:normAutofit fontScale="6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300" u="sng">
                <a:latin typeface="Bahnschrift" panose="020B0502040204020203" pitchFamily="34" charset="0"/>
              </a:rPr>
              <a:t>Building C :-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300">
                <a:latin typeface="Bahnschrift" panose="020B0502040204020203" pitchFamily="34" charset="0"/>
              </a:rPr>
              <a:t>Area = 471.39 m^2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300">
                <a:latin typeface="Bahnschrift" panose="020B0502040204020203" pitchFamily="34" charset="0"/>
              </a:rPr>
              <a:t>Perimeter = 105.76m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300">
                <a:latin typeface="Bahnschrift" panose="020B0502040204020203" pitchFamily="34" charset="0"/>
              </a:rPr>
              <a:t>Height =5m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300" u="sng">
                <a:latin typeface="Bahnschrift" panose="020B0502040204020203" pitchFamily="34" charset="0"/>
              </a:rPr>
              <a:t>Building D:-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300">
                <a:latin typeface="Bahnschrift" panose="020B0502040204020203" pitchFamily="34" charset="0"/>
              </a:rPr>
              <a:t>Area = 478.39 m^2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300">
                <a:latin typeface="Bahnschrift" panose="020B0502040204020203" pitchFamily="34" charset="0"/>
              </a:rPr>
              <a:t>Perimeter = 106.76m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300">
                <a:latin typeface="Bahnschrift" panose="020B0502040204020203" pitchFamily="34" charset="0"/>
              </a:rPr>
              <a:t>Height = 5.1m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300">
                <a:latin typeface="Bahnschrift" panose="020B0502040204020203" pitchFamily="34" charset="0"/>
              </a:rPr>
              <a:t>1 fluorescent lamp of length 5m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300">
                <a:latin typeface="Bahnschrift" panose="020B0502040204020203" pitchFamily="34" charset="0"/>
              </a:rPr>
              <a:t>No.of trees = 35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300">
                <a:latin typeface="Bahnschrift" panose="020B0502040204020203" pitchFamily="34" charset="0"/>
              </a:rPr>
              <a:t>Other plants = 12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300">
                <a:latin typeface="Bahnschrift" panose="020B0502040204020203" pitchFamily="34" charset="0"/>
              </a:rPr>
              <a:t>Street lamp control panels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1600">
              <a:latin typeface="Bahnschrift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1600">
              <a:latin typeface="Bahnschrift" panose="020B0502040204020203" pitchFamily="34" charset="0"/>
            </a:endParaRP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E4F2868C-D87D-2B4E-0225-F4A4A738AF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58992" y="2061209"/>
            <a:ext cx="3635045" cy="1618730"/>
          </a:xfrm>
        </p:spPr>
      </p:pic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DB0B005D-B20F-1635-94D3-A11180A87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991" y="3959434"/>
            <a:ext cx="3635045" cy="182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29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B9150-F10E-018F-E942-93354C5F7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5396" y="1337123"/>
            <a:ext cx="1573901" cy="548794"/>
          </a:xfrm>
        </p:spPr>
        <p:txBody>
          <a:bodyPr/>
          <a:lstStyle/>
          <a:p>
            <a:r>
              <a:rPr lang="en-IN" sz="3200" b="1">
                <a:latin typeface="Cambria Math" panose="02040503050406030204" pitchFamily="18" charset="0"/>
                <a:ea typeface="Cambria Math" panose="02040503050406030204" pitchFamily="18" charset="0"/>
              </a:rPr>
              <a:t>GRID</a:t>
            </a:r>
            <a:r>
              <a:rPr lang="en-IN" b="1">
                <a:latin typeface="Cambria Math" panose="02040503050406030204" pitchFamily="18" charset="0"/>
                <a:ea typeface="Cambria Math" panose="02040503050406030204" pitchFamily="18" charset="0"/>
              </a:rPr>
              <a:t> 6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63A0E-4821-6816-1E55-4364F5672A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11223" y="2017343"/>
            <a:ext cx="4048401" cy="392339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1800" u="sng">
                <a:latin typeface="Bahnschrift" panose="020B0502040204020203" pitchFamily="34" charset="0"/>
              </a:rPr>
              <a:t>Single lane road:-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>
                <a:latin typeface="Bahnschrift" panose="020B0502040204020203" pitchFamily="34" charset="0"/>
              </a:rPr>
              <a:t>Length = 113.816m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>
                <a:latin typeface="Bahnschrift" panose="020B0502040204020203" pitchFamily="34" charset="0"/>
              </a:rPr>
              <a:t>Width = 6.41m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>
                <a:latin typeface="Bahnschrift" panose="020B0502040204020203" pitchFamily="34" charset="0"/>
              </a:rPr>
              <a:t>16 concrete structures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u="sng">
                <a:latin typeface="Bahnschrift" panose="020B0502040204020203" pitchFamily="34" charset="0"/>
              </a:rPr>
              <a:t>2 parking areas :-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>
                <a:latin typeface="Bahnschrift" panose="020B0502040204020203" pitchFamily="34" charset="0"/>
              </a:rPr>
              <a:t>7 cars can be parked in each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>
                <a:latin typeface="Bahnschrift" panose="020B0502040204020203" pitchFamily="34" charset="0"/>
              </a:rPr>
              <a:t>Perimeter = 100.42m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>
                <a:latin typeface="Bahnschrift" panose="020B0502040204020203" pitchFamily="34" charset="0"/>
              </a:rPr>
              <a:t>Area = 267.15 m^2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>
                <a:latin typeface="Bahnschrift" panose="020B0502040204020203" pitchFamily="34" charset="0"/>
              </a:rPr>
              <a:t>Height = 2.5m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IN" sz="1400">
              <a:latin typeface="Bahnschrift" panose="020B0502040204020203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8854542-31B8-247D-06DA-23E07822F8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63886" y="2224154"/>
            <a:ext cx="3241061" cy="1443284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637F9D-D4ED-FED8-2BCA-9FE336B5B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342" y="3892171"/>
            <a:ext cx="5561045" cy="20502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4CFAB2-46CC-3434-E11C-11D8B8951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5459" y="2221866"/>
            <a:ext cx="3241061" cy="144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04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53510-8181-C7AE-C5F2-F6DE46ABD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720" y="1308742"/>
            <a:ext cx="1695198" cy="593637"/>
          </a:xfrm>
        </p:spPr>
        <p:txBody>
          <a:bodyPr>
            <a:normAutofit/>
          </a:bodyPr>
          <a:lstStyle/>
          <a:p>
            <a:r>
              <a:rPr lang="en-IN" sz="3200" b="1">
                <a:latin typeface="Cambria Math" panose="02040503050406030204" pitchFamily="18" charset="0"/>
                <a:ea typeface="Cambria Math" panose="02040503050406030204" pitchFamily="18" charset="0"/>
              </a:rPr>
              <a:t>GRID</a:t>
            </a:r>
            <a:r>
              <a:rPr lang="en-IN" b="1">
                <a:latin typeface="Cambria Math" panose="02040503050406030204" pitchFamily="18" charset="0"/>
                <a:ea typeface="Cambria Math" panose="02040503050406030204" pitchFamily="18" charset="0"/>
              </a:rPr>
              <a:t> 7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958F0-B6E4-E709-54C1-35BF95F594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39880" y="2283806"/>
            <a:ext cx="4417301" cy="325158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1800">
                <a:latin typeface="Bahnschrift" panose="020B0502040204020203" pitchFamily="34" charset="0"/>
              </a:rPr>
              <a:t>Perimeter = 543.03m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>
                <a:latin typeface="Bahnschrift" panose="020B0502040204020203" pitchFamily="34" charset="0"/>
              </a:rPr>
              <a:t>Area = 1962.52 m^2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>
                <a:latin typeface="Bahnschrift" panose="020B0502040204020203" pitchFamily="34" charset="0"/>
              </a:rPr>
              <a:t>Sign board with yellow background , black labelled and bordered.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>
                <a:latin typeface="Bahnschrift" panose="020B0502040204020203" pitchFamily="34" charset="0"/>
              </a:rPr>
              <a:t>Street compacted fluorescent lamp of length 5m = 10 lamps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>
                <a:latin typeface="Bahnschrift" panose="020B0502040204020203" pitchFamily="34" charset="0"/>
              </a:rPr>
              <a:t>Orange pipes = 4</a:t>
            </a:r>
          </a:p>
          <a:p>
            <a:pPr marL="0" indent="0">
              <a:buNone/>
            </a:pPr>
            <a:endParaRPr lang="en-IN" sz="1600">
              <a:latin typeface="Bahnschrift" panose="020B0502040204020203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8D0E8A3-CB1D-BB68-7FC0-4FD8A5D54B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150100" y="2147342"/>
            <a:ext cx="1277975" cy="3562994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C77E2D-6AD0-74DA-25D4-662741479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539" y="4324867"/>
            <a:ext cx="1134296" cy="14818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F3725D-0C19-CDE7-6859-92464989F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8731" y="2094157"/>
            <a:ext cx="1959912" cy="20577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2A5075-257B-F75D-2488-482B29560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043" y="2094157"/>
            <a:ext cx="1134295" cy="371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61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9A665-961A-94B3-A893-D629D6D5C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785" y="1354678"/>
            <a:ext cx="1947126" cy="593638"/>
          </a:xfrm>
        </p:spPr>
        <p:txBody>
          <a:bodyPr/>
          <a:lstStyle/>
          <a:p>
            <a:r>
              <a:rPr lang="en-IN" sz="3200" b="1">
                <a:latin typeface="Cambria Math" panose="02040503050406030204" pitchFamily="18" charset="0"/>
                <a:ea typeface="Cambria Math" panose="02040503050406030204" pitchFamily="18" charset="0"/>
              </a:rPr>
              <a:t>GRID</a:t>
            </a:r>
            <a:r>
              <a:rPr lang="en-IN" b="1">
                <a:latin typeface="Cambria Math" panose="02040503050406030204" pitchFamily="18" charset="0"/>
                <a:ea typeface="Cambria Math" panose="02040503050406030204" pitchFamily="18" charset="0"/>
              </a:rPr>
              <a:t> 7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B4E82-AA02-8571-682E-F86CD20A3D7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1800">
                <a:latin typeface="Bahnschrift" panose="020B0502040204020203" pitchFamily="34" charset="0"/>
              </a:rPr>
              <a:t>Concrete electricity pole without street lamp=4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>
                <a:latin typeface="Bahnschrift" panose="020B0502040204020203" pitchFamily="34" charset="0"/>
              </a:rPr>
              <a:t>Concrete box with wire inside (6 structures)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>
                <a:latin typeface="Bahnschrift" panose="020B0502040204020203" pitchFamily="34" charset="0"/>
              </a:rPr>
              <a:t>Gas pipeline = 2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>
                <a:latin typeface="Bahnschrift" panose="020B0502040204020203" pitchFamily="34" charset="0"/>
              </a:rPr>
              <a:t>No.of trees = 6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u="sng">
                <a:latin typeface="Bahnschrift" panose="020B0502040204020203" pitchFamily="34" charset="0"/>
              </a:rPr>
              <a:t>Single lane road:-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>
                <a:latin typeface="Bahnschrift" panose="020B0502040204020203" pitchFamily="34" charset="0"/>
              </a:rPr>
              <a:t>Length = 268.42m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>
                <a:latin typeface="Bahnschrift" panose="020B0502040204020203" pitchFamily="34" charset="0"/>
              </a:rPr>
              <a:t>Width = 8.68m</a:t>
            </a:r>
          </a:p>
          <a:p>
            <a:endParaRPr lang="en-IN" sz="1600">
              <a:latin typeface="Bahnschrift" panose="020B0502040204020203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1C64524-7A08-DFA3-1404-85C15F26EC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52034" y="2170695"/>
            <a:ext cx="1900076" cy="167351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75AA85-E2F9-AB87-E85B-4F7EA57CB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915" y="2170695"/>
            <a:ext cx="2139281" cy="16735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890903-56E8-BA06-9838-446A70439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1924" y="3906774"/>
            <a:ext cx="1629982" cy="218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85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89A81-CADE-5B9C-794F-4B1CB498D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5481" y="1327403"/>
            <a:ext cx="1536579" cy="593638"/>
          </a:xfrm>
        </p:spPr>
        <p:txBody>
          <a:bodyPr/>
          <a:lstStyle/>
          <a:p>
            <a:r>
              <a:rPr lang="en-IN" sz="3200" b="1">
                <a:latin typeface="Cambria Math" panose="02040503050406030204" pitchFamily="18" charset="0"/>
                <a:ea typeface="Cambria Math" panose="02040503050406030204" pitchFamily="18" charset="0"/>
              </a:rPr>
              <a:t>GRID</a:t>
            </a:r>
            <a:r>
              <a:rPr lang="en-IN" b="1">
                <a:latin typeface="Cambria Math" panose="02040503050406030204" pitchFamily="18" charset="0"/>
                <a:ea typeface="Cambria Math" panose="02040503050406030204" pitchFamily="18" charset="0"/>
              </a:rPr>
              <a:t> 8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4FBDA-C9D6-1A0F-5DAE-8976AE397B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50848" y="2244144"/>
            <a:ext cx="4645152" cy="34485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1800">
                <a:latin typeface="Bahnschrift" panose="020B0502040204020203" pitchFamily="34" charset="0"/>
              </a:rPr>
              <a:t>Perimeter = 361.05m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>
                <a:latin typeface="Bahnschrift" panose="020B0502040204020203" pitchFamily="34" charset="0"/>
              </a:rPr>
              <a:t>Area = 6357.76 m^2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u="sng">
                <a:latin typeface="Bahnschrift" panose="020B0502040204020203" pitchFamily="34" charset="0"/>
              </a:rPr>
              <a:t>Waste area:-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>
                <a:latin typeface="Bahnschrift" panose="020B0502040204020203" pitchFamily="34" charset="0"/>
              </a:rPr>
              <a:t>Before it was a building area but now it is demolished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>
                <a:latin typeface="Bahnschrift" panose="020B0502040204020203" pitchFamily="34" charset="0"/>
              </a:rPr>
              <a:t>No.of trees = 250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>
                <a:latin typeface="Bahnschrift" panose="020B0502040204020203" pitchFamily="34" charset="0"/>
              </a:rPr>
              <a:t>Other plants = 45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D61315-698E-72B0-B427-F3E2C72D3A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2160169"/>
            <a:ext cx="2284692" cy="34417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31D763-49B4-2A94-4D03-67B907307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693" y="2667388"/>
            <a:ext cx="3010927" cy="204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664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5D9B7-8D6B-E7EE-A955-3C2857BE4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030" y="1195295"/>
            <a:ext cx="3640372" cy="963873"/>
          </a:xfrm>
        </p:spPr>
        <p:txBody>
          <a:bodyPr/>
          <a:lstStyle/>
          <a:p>
            <a:r>
              <a:rPr lang="en-IN" b="1" dirty="0">
                <a:latin typeface="Bahnschrift" panose="020B0502040204020203" pitchFamily="34" charset="0"/>
              </a:rPr>
              <a:t>Allotted area</a:t>
            </a:r>
            <a:endParaRPr lang="en-US" b="1" dirty="0">
              <a:latin typeface="Bahnschrift" panose="020B0502040204020203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20618D-E105-06C0-F604-A6F4FDA7E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4612" y="2302995"/>
            <a:ext cx="7422776" cy="3449638"/>
          </a:xfrm>
        </p:spPr>
      </p:pic>
    </p:spTree>
    <p:extLst>
      <p:ext uri="{BB962C8B-B14F-4D97-AF65-F5344CB8AC3E}">
        <p14:creationId xmlns:p14="http://schemas.microsoft.com/office/powerpoint/2010/main" val="3801227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A5C03-DC20-F247-69EF-8268D9204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329" y="1375773"/>
            <a:ext cx="2134892" cy="574553"/>
          </a:xfrm>
        </p:spPr>
        <p:txBody>
          <a:bodyPr>
            <a:normAutofit/>
          </a:bodyPr>
          <a:lstStyle/>
          <a:p>
            <a:r>
              <a:rPr lang="en-IN" sz="3200" b="1">
                <a:latin typeface="Cambria Math" panose="02040503050406030204" pitchFamily="18" charset="0"/>
                <a:ea typeface="Cambria Math" panose="02040503050406030204" pitchFamily="18" charset="0"/>
              </a:rPr>
              <a:t>GRID</a:t>
            </a:r>
            <a:r>
              <a:rPr lang="en-IN" b="1">
                <a:latin typeface="Cambria Math" panose="02040503050406030204" pitchFamily="18" charset="0"/>
                <a:ea typeface="Cambria Math" panose="02040503050406030204" pitchFamily="18" charset="0"/>
              </a:rPr>
              <a:t> 9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18E76-4D1D-B396-91E4-EFC961BD35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1" cy="4026028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1900">
                <a:latin typeface="Bahnschrift" panose="020B0502040204020203" pitchFamily="34" charset="0"/>
              </a:rPr>
              <a:t>Perimeter = 708.67m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900">
                <a:latin typeface="Bahnschrift" panose="020B0502040204020203" pitchFamily="34" charset="0"/>
              </a:rPr>
              <a:t>Area = 27431.12 m^2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900">
                <a:latin typeface="Bahnschrift" panose="020B0502040204020203" pitchFamily="34" charset="0"/>
              </a:rPr>
              <a:t>Sign board with yellow background , black bordered and labelled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900">
                <a:latin typeface="Bahnschrift" panose="020B0502040204020203" pitchFamily="34" charset="0"/>
              </a:rPr>
              <a:t>Street compacted fluorescent lamp of length 5m = 5 lamps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900">
                <a:latin typeface="Bahnschrift" panose="020B0502040204020203" pitchFamily="34" charset="0"/>
              </a:rPr>
              <a:t>Concrete electric pole = 5 (one with CF lamp)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900">
                <a:latin typeface="Bahnschrift" panose="020B0502040204020203" pitchFamily="34" charset="0"/>
              </a:rPr>
              <a:t>More greenery area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900">
                <a:latin typeface="Bahnschrift" panose="020B0502040204020203" pitchFamily="34" charset="0"/>
              </a:rPr>
              <a:t>One water pump system</a:t>
            </a:r>
          </a:p>
          <a:p>
            <a:pPr marL="0" indent="0">
              <a:buNone/>
            </a:pPr>
            <a:endParaRPr lang="en-IN" sz="1600">
              <a:latin typeface="Bahnschrift" panose="020B0502040204020203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9A5FEB-8309-65D5-AEBC-9F6EA5E8DA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57932" y="1997746"/>
            <a:ext cx="2708579" cy="2026146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338D72-2E55-F4CC-AAAA-02C8CD293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712" y="4144995"/>
            <a:ext cx="1114846" cy="17670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ED6721-12A9-C380-A125-15F9D8B70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1796" y="1997746"/>
            <a:ext cx="1622310" cy="296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97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A9810-A8FA-CAFC-BBFA-56B9AC472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033" y="1398527"/>
            <a:ext cx="1461934" cy="593638"/>
          </a:xfrm>
        </p:spPr>
        <p:txBody>
          <a:bodyPr/>
          <a:lstStyle/>
          <a:p>
            <a:r>
              <a:rPr lang="en-IN" sz="3200" b="1">
                <a:latin typeface="Cambria Math" panose="02040503050406030204" pitchFamily="18" charset="0"/>
                <a:ea typeface="Cambria Math" panose="02040503050406030204" pitchFamily="18" charset="0"/>
              </a:rPr>
              <a:t>GRID</a:t>
            </a:r>
            <a:r>
              <a:rPr lang="en-IN" b="1">
                <a:latin typeface="Cambria Math" panose="02040503050406030204" pitchFamily="18" charset="0"/>
                <a:ea typeface="Cambria Math" panose="02040503050406030204" pitchFamily="18" charset="0"/>
              </a:rPr>
              <a:t> 9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964B1-1C8C-5ED3-FD05-DEFDA41A0A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50848" y="2440087"/>
            <a:ext cx="4231956" cy="34485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1800" u="sng">
                <a:latin typeface="Bahnschrift" panose="020B0502040204020203" pitchFamily="34" charset="0"/>
              </a:rPr>
              <a:t>Lake construction area:-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>
                <a:latin typeface="Bahnschrift" panose="020B0502040204020203" pitchFamily="34" charset="0"/>
              </a:rPr>
              <a:t>Area = 2210.25 m^2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>
                <a:latin typeface="Bahnschrift" panose="020B0502040204020203" pitchFamily="34" charset="0"/>
              </a:rPr>
              <a:t>Perimeter = 201.88m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>
                <a:latin typeface="Bahnschrift" panose="020B0502040204020203" pitchFamily="34" charset="0"/>
              </a:rPr>
              <a:t>Depth = 5m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>
                <a:latin typeface="Bahnschrift" panose="020B0502040204020203" pitchFamily="34" charset="0"/>
              </a:rPr>
              <a:t>Utility pole with small solar panel of length 5m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A1528D-2DFF-CA91-BB16-FF09A1B7D6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66503" y="1992165"/>
            <a:ext cx="1310570" cy="346730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990C53-BC43-1CFD-27EF-50BADF05C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560" y="1992165"/>
            <a:ext cx="3645521" cy="16290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9B2852-7CC1-9A52-4DAE-66A2EF195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4561" y="3973551"/>
            <a:ext cx="3645521" cy="162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87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7144C-613A-DD15-1A2F-8E21CB8BF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0750" y="1324947"/>
            <a:ext cx="2413657" cy="587829"/>
          </a:xfrm>
        </p:spPr>
        <p:txBody>
          <a:bodyPr>
            <a:normAutofit/>
          </a:bodyPr>
          <a:lstStyle/>
          <a:p>
            <a:r>
              <a:rPr lang="en-IN" sz="3200" b="1">
                <a:latin typeface="Cambria Math" panose="02040503050406030204" pitchFamily="18" charset="0"/>
                <a:ea typeface="Cambria Math" panose="02040503050406030204" pitchFamily="18" charset="0"/>
              </a:rPr>
              <a:t>GRID</a:t>
            </a:r>
            <a:r>
              <a:rPr lang="en-IN" b="1">
                <a:latin typeface="Cambria Math" panose="02040503050406030204" pitchFamily="18" charset="0"/>
                <a:ea typeface="Cambria Math" panose="02040503050406030204" pitchFamily="18" charset="0"/>
              </a:rPr>
              <a:t> 10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9D365-862C-E3C6-9EB1-54F02E133C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50848" y="2216152"/>
            <a:ext cx="4645152" cy="3448595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1800">
                <a:latin typeface="Bahnschrift" panose="020B0502040204020203" pitchFamily="34" charset="0"/>
              </a:rPr>
              <a:t>Perimeter = 397.05m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>
                <a:latin typeface="Bahnschrift" panose="020B0502040204020203" pitchFamily="34" charset="0"/>
              </a:rPr>
              <a:t>Area = 2650.27 m^2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>
                <a:latin typeface="Bahnschrift" panose="020B0502040204020203" pitchFamily="34" charset="0"/>
              </a:rPr>
              <a:t>Sign board with yellow background , black bordered and labelled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>
                <a:latin typeface="Bahnschrift" panose="020B0502040204020203" pitchFamily="34" charset="0"/>
              </a:rPr>
              <a:t>Street lamp control panels = 4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>
                <a:latin typeface="Bahnschrift" panose="020B0502040204020203" pitchFamily="34" charset="0"/>
              </a:rPr>
              <a:t>Concrete box structures = 16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>
                <a:latin typeface="Bahnschrift" panose="020B0502040204020203" pitchFamily="34" charset="0"/>
              </a:rPr>
              <a:t>Concrete electric pole = 4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>
                <a:latin typeface="Bahnschrift" panose="020B0502040204020203" pitchFamily="34" charset="0"/>
              </a:rPr>
              <a:t>Dustbin = 3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EE95B02-BEA3-55AF-38F1-6C2BE063EA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74703" y="2097251"/>
            <a:ext cx="1125749" cy="1465911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BF2462-2F66-2EE2-73D0-DBCF7A07F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258" y="2123564"/>
            <a:ext cx="1718878" cy="13710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38AF15-0CC2-3B5A-1F86-B1745DE22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548" y="3714850"/>
            <a:ext cx="1028060" cy="23046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DAC600-0FAE-F1D9-EB04-5BCF463AF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4942" y="2146627"/>
            <a:ext cx="1300932" cy="13249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E98529-4024-0072-1B3A-237E0F1EED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0377" y="3705426"/>
            <a:ext cx="1028060" cy="23046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68A2F8-C73C-E2FF-9828-5E57A3EC95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4174" y="3714849"/>
            <a:ext cx="2214526" cy="9878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ACBC35B-0DEC-FEFD-11F2-EC4C33818D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7206" y="4812169"/>
            <a:ext cx="2214526" cy="9878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1A01537-2FAD-75F3-9E68-122B7139FF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73680" y="2156544"/>
            <a:ext cx="1125749" cy="374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25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9F550-E94C-75BB-44F6-F71187DFC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2799" y="1398527"/>
            <a:ext cx="2208384" cy="568104"/>
          </a:xfrm>
        </p:spPr>
        <p:txBody>
          <a:bodyPr>
            <a:normAutofit/>
          </a:bodyPr>
          <a:lstStyle/>
          <a:p>
            <a:r>
              <a:rPr lang="en-IN" sz="3200" b="1">
                <a:latin typeface="Cambria Math" panose="02040503050406030204" pitchFamily="18" charset="0"/>
                <a:ea typeface="Cambria Math" panose="02040503050406030204" pitchFamily="18" charset="0"/>
              </a:rPr>
              <a:t>GRID</a:t>
            </a:r>
            <a:r>
              <a:rPr lang="en-IN" b="1">
                <a:latin typeface="Cambria Math" panose="02040503050406030204" pitchFamily="18" charset="0"/>
                <a:ea typeface="Cambria Math" panose="02040503050406030204" pitchFamily="18" charset="0"/>
              </a:rPr>
              <a:t> 10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57DB2-97A7-7091-0984-83FAED6306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1800">
                <a:latin typeface="Bahnschrift" panose="020B0502040204020203" pitchFamily="34" charset="0"/>
              </a:rPr>
              <a:t>Concrete electric pole with compacted fluorescent lamp = 4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>
                <a:latin typeface="Bahnschrift" panose="020B0502040204020203" pitchFamily="34" charset="0"/>
              </a:rPr>
              <a:t>No.of trees = 30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>
                <a:latin typeface="Bahnschrift" panose="020B0502040204020203" pitchFamily="34" charset="0"/>
              </a:rPr>
              <a:t>Some wire connections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u="sng">
                <a:latin typeface="Bahnschrift" panose="020B0502040204020203" pitchFamily="34" charset="0"/>
              </a:rPr>
              <a:t>Sewage Treatment Plant</a:t>
            </a:r>
            <a:r>
              <a:rPr lang="en-IN" sz="1800">
                <a:latin typeface="Bahnschrift" panose="020B0502040204020203" pitchFamily="34" charset="0"/>
              </a:rPr>
              <a:t>:-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1600">
                <a:latin typeface="Bahnschrift" panose="020B0502040204020203" pitchFamily="34" charset="0"/>
              </a:rPr>
              <a:t>Perimeter = 32.69m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1600">
                <a:latin typeface="Bahnschrift" panose="020B0502040204020203" pitchFamily="34" charset="0"/>
              </a:rPr>
              <a:t>Area = 61.26 m^2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1600">
                <a:latin typeface="Bahnschrift" panose="020B0502040204020203" pitchFamily="34" charset="0"/>
              </a:rPr>
              <a:t>Height = 2.3m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E4B3A0-6735-4A9A-BD15-FEB2910562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26443" y="2141376"/>
            <a:ext cx="2889479" cy="1287624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420B0A-91F0-BBD4-0E60-F39C588DE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739" y="3682120"/>
            <a:ext cx="4301820" cy="19169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37AD44-6893-FFB8-4CFB-A15743A7A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2703" y="2141376"/>
            <a:ext cx="2889478" cy="128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88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6EDF6-3D79-27E8-9A8A-42E57434B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224" y="1318074"/>
            <a:ext cx="2059093" cy="593638"/>
          </a:xfrm>
        </p:spPr>
        <p:txBody>
          <a:bodyPr/>
          <a:lstStyle/>
          <a:p>
            <a:r>
              <a:rPr lang="en-IN" sz="3200" b="1">
                <a:latin typeface="Cambria Math" panose="02040503050406030204" pitchFamily="18" charset="0"/>
                <a:ea typeface="Cambria Math" panose="02040503050406030204" pitchFamily="18" charset="0"/>
              </a:rPr>
              <a:t>GRID</a:t>
            </a:r>
            <a:r>
              <a:rPr lang="en-IN" b="1">
                <a:latin typeface="Cambria Math" panose="02040503050406030204" pitchFamily="18" charset="0"/>
                <a:ea typeface="Cambria Math" panose="02040503050406030204" pitchFamily="18" charset="0"/>
              </a:rPr>
              <a:t> 10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25F91-B503-8785-9D9F-8328D09BF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50848" y="2239326"/>
            <a:ext cx="4645152" cy="3448595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1800" u="sng">
                <a:latin typeface="Bahnschrift" panose="020B0502040204020203" pitchFamily="34" charset="0"/>
              </a:rPr>
              <a:t>Worker’s place:-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>
                <a:latin typeface="Bahnschrift" panose="020B0502040204020203" pitchFamily="34" charset="0"/>
              </a:rPr>
              <a:t>A building before Kannada it was medium school. It is workers place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>
                <a:latin typeface="Bahnschrift" panose="020B0502040204020203" pitchFamily="34" charset="0"/>
              </a:rPr>
              <a:t>Perimeter = 79.775m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>
                <a:latin typeface="Bahnschrift" panose="020B0502040204020203" pitchFamily="34" charset="0"/>
              </a:rPr>
              <a:t>Area = 148.675 m^2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>
                <a:latin typeface="Bahnschrift" panose="020B0502040204020203" pitchFamily="34" charset="0"/>
              </a:rPr>
              <a:t>Height = 3.4m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u="sng">
                <a:latin typeface="Bahnschrift" panose="020B0502040204020203" pitchFamily="34" charset="0"/>
              </a:rPr>
              <a:t>Single lane road:-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>
                <a:latin typeface="Bahnschrift" panose="020B0502040204020203" pitchFamily="34" charset="0"/>
              </a:rPr>
              <a:t>Length = 182.56m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>
                <a:latin typeface="Bahnschrift" panose="020B0502040204020203" pitchFamily="34" charset="0"/>
              </a:rPr>
              <a:t>Width = 4.58m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IN" sz="1600">
              <a:latin typeface="Bahnschrift" panose="020B0502040204020203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B9B1A9-C118-650B-EFED-BAA90BFC76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731828" y="2337078"/>
            <a:ext cx="1716833" cy="3253092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43D79D-95A6-6CC8-28BA-8B8CA1B3E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695" y="2273598"/>
            <a:ext cx="3219844" cy="14348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15A272-E1DE-3169-E4FF-D8ECB225A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542" y="3860244"/>
            <a:ext cx="1716833" cy="167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5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8A3E6-858A-F45F-8EB5-3C258FC0A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421" y="1327405"/>
            <a:ext cx="1909803" cy="593638"/>
          </a:xfrm>
        </p:spPr>
        <p:txBody>
          <a:bodyPr/>
          <a:lstStyle/>
          <a:p>
            <a:r>
              <a:rPr lang="en-IN" sz="3200" b="1">
                <a:latin typeface="Cambria Math" panose="02040503050406030204" pitchFamily="18" charset="0"/>
                <a:ea typeface="Cambria Math" panose="02040503050406030204" pitchFamily="18" charset="0"/>
              </a:rPr>
              <a:t>GRID</a:t>
            </a:r>
            <a:r>
              <a:rPr lang="en-IN" b="1">
                <a:latin typeface="Cambria Math" panose="02040503050406030204" pitchFamily="18" charset="0"/>
                <a:ea typeface="Cambria Math" panose="02040503050406030204" pitchFamily="18" charset="0"/>
              </a:rPr>
              <a:t> 11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83CE4-EB61-B2B7-7B53-83B6BC675A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1685" y="2017343"/>
            <a:ext cx="4306545" cy="344152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1600">
                <a:latin typeface="Bahnschrift" panose="020B0502040204020203" pitchFamily="34" charset="0"/>
              </a:rPr>
              <a:t>Perimeter = 591.1m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600">
                <a:latin typeface="Bahnschrift" panose="020B0502040204020203" pitchFamily="34" charset="0"/>
              </a:rPr>
              <a:t>Area = 3495.24 m^2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600" u="sng">
                <a:latin typeface="Bahnschrift" panose="020B0502040204020203" pitchFamily="34" charset="0"/>
              </a:rPr>
              <a:t>Electric pole</a:t>
            </a:r>
            <a:r>
              <a:rPr lang="en-IN" sz="1600">
                <a:latin typeface="Bahnschrift" panose="020B0502040204020203" pitchFamily="34" charset="0"/>
              </a:rPr>
              <a:t>:-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1600">
                <a:latin typeface="Bahnschrift" panose="020B0502040204020203" pitchFamily="34" charset="0"/>
              </a:rPr>
              <a:t>4 solar panels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1600">
                <a:latin typeface="Bahnschrift" panose="020B0502040204020203" pitchFamily="34" charset="0"/>
              </a:rPr>
              <a:t>Length =5.2m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600">
                <a:latin typeface="Bahnschrift" panose="020B0502040204020203" pitchFamily="34" charset="0"/>
              </a:rPr>
              <a:t>Gas pipe line = 4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600">
                <a:latin typeface="Bahnschrift" panose="020B0502040204020203" pitchFamily="34" charset="0"/>
              </a:rPr>
              <a:t>Concrete electric poles = 10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1600">
                <a:latin typeface="Bahnschrift" panose="020B0502040204020203" pitchFamily="34" charset="0"/>
              </a:rPr>
              <a:t>4 with compact fluorescent lamp of length 3m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1600">
                <a:latin typeface="Bahnschrift" panose="020B0502040204020203" pitchFamily="34" charset="0"/>
              </a:rPr>
              <a:t>3 compact fluorescent lamp with length of 3m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5C9D05E-68D4-C9D9-7541-7FFA38DFAA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3080303"/>
            <a:ext cx="1458113" cy="2845153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6C9D87-4C4C-FE6C-CF8A-5A8C27359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070" y="3080303"/>
            <a:ext cx="1408922" cy="28451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9F5B76-E770-F83A-3096-D90D43F51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0949" y="3080303"/>
            <a:ext cx="1408922" cy="28451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B88D4E-8CD4-64F3-29C3-F32191ED9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9532" y="1925708"/>
            <a:ext cx="6339661" cy="92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32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374BD-694A-5F88-EF56-9ADD284F8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165" y="1388132"/>
            <a:ext cx="1797836" cy="501397"/>
          </a:xfrm>
        </p:spPr>
        <p:txBody>
          <a:bodyPr>
            <a:noAutofit/>
          </a:bodyPr>
          <a:lstStyle/>
          <a:p>
            <a:r>
              <a:rPr lang="en-IN" b="1">
                <a:latin typeface="Cambria Math" panose="02040503050406030204" pitchFamily="18" charset="0"/>
                <a:ea typeface="Cambria Math" panose="02040503050406030204" pitchFamily="18" charset="0"/>
              </a:rPr>
              <a:t>GRID 11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6347F-30FD-1DD0-2A22-6A6B215CB9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1800">
                <a:latin typeface="Bahnschrift" panose="020B0502040204020203" pitchFamily="34" charset="0"/>
              </a:rPr>
              <a:t>One orange pipe line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u="sng">
                <a:latin typeface="Bahnschrift" panose="020B0502040204020203" pitchFamily="34" charset="0"/>
              </a:rPr>
              <a:t>Single lane road:-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>
                <a:latin typeface="Bahnschrift" panose="020B0502040204020203" pitchFamily="34" charset="0"/>
              </a:rPr>
              <a:t>Length = 292.76m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>
                <a:latin typeface="Bahnschrift" panose="020B0502040204020203" pitchFamily="34" charset="0"/>
              </a:rPr>
              <a:t>Width = 6.23m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>
                <a:latin typeface="Bahnschrift" panose="020B0502040204020203" pitchFamily="34" charset="0"/>
              </a:rPr>
              <a:t>1 OFC,NITK FTTH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>
                <a:latin typeface="Bahnschrift" panose="020B0502040204020203" pitchFamily="34" charset="0"/>
              </a:rPr>
              <a:t>1 transformer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u="sng">
                <a:latin typeface="Bahnschrift" panose="020B0502040204020203" pitchFamily="34" charset="0"/>
              </a:rPr>
              <a:t>Footpath:-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>
                <a:latin typeface="Bahnschrift" panose="020B0502040204020203" pitchFamily="34" charset="0"/>
              </a:rPr>
              <a:t>Length = 260m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>
                <a:latin typeface="Bahnschrift" panose="020B0502040204020203" pitchFamily="34" charset="0"/>
              </a:rPr>
              <a:t>Width = 1.524m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9CE9BDE-0B78-BCC0-07BC-EB8009EA58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830578" y="2156304"/>
            <a:ext cx="2046179" cy="326737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EA4058-10CB-0599-545E-C1041EA14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483" y="2146947"/>
            <a:ext cx="1456235" cy="23154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9C5E83-80F1-05C4-7996-DB9270568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636" y="2146947"/>
            <a:ext cx="1128352" cy="23154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4CD548-7E0F-92E6-AABD-77087D51F3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9695" y="4598433"/>
            <a:ext cx="1958776" cy="12857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59A567-47A2-08ED-DFDE-66B9D747B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1581" y="2156304"/>
            <a:ext cx="1463271" cy="327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15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693E4E-5447-A25E-2EBA-70F18F4F8D01}"/>
              </a:ext>
            </a:extLst>
          </p:cNvPr>
          <p:cNvSpPr txBox="1"/>
          <p:nvPr/>
        </p:nvSpPr>
        <p:spPr>
          <a:xfrm>
            <a:off x="3405673" y="2228671"/>
            <a:ext cx="61022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200" u="sng"/>
              <a:t>𝓣𝓱𝓪𝓷𝓴 𝔂𝓸𝓾</a:t>
            </a:r>
          </a:p>
        </p:txBody>
      </p:sp>
    </p:spTree>
    <p:extLst>
      <p:ext uri="{BB962C8B-B14F-4D97-AF65-F5344CB8AC3E}">
        <p14:creationId xmlns:p14="http://schemas.microsoft.com/office/powerpoint/2010/main" val="1617874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2B4AC-D4CB-3A38-DF65-D3BE8E882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4286" y="1326133"/>
            <a:ext cx="6640562" cy="689599"/>
          </a:xfrm>
        </p:spPr>
        <p:txBody>
          <a:bodyPr/>
          <a:lstStyle/>
          <a:p>
            <a:r>
              <a:rPr lang="en-IN" b="1" dirty="0">
                <a:latin typeface="Bahnschrift" panose="020B0502040204020203" pitchFamily="34" charset="0"/>
              </a:rPr>
              <a:t>Allotted area in grid form</a:t>
            </a:r>
            <a:endParaRPr lang="en-US" b="1" dirty="0">
              <a:latin typeface="Bahnschrift" panose="020B0502040204020203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322221-779B-8D46-91F2-77CCCFAC94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1530" y="2255184"/>
            <a:ext cx="7888940" cy="3515742"/>
          </a:xfrm>
        </p:spPr>
      </p:pic>
    </p:spTree>
    <p:extLst>
      <p:ext uri="{BB962C8B-B14F-4D97-AF65-F5344CB8AC3E}">
        <p14:creationId xmlns:p14="http://schemas.microsoft.com/office/powerpoint/2010/main" val="147730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F6DF7-347E-CF97-CC61-DC5D3945A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8200" y="1318074"/>
            <a:ext cx="1891142" cy="593638"/>
          </a:xfrm>
        </p:spPr>
        <p:txBody>
          <a:bodyPr/>
          <a:lstStyle/>
          <a:p>
            <a:r>
              <a:rPr lang="en-IN" sz="3200" b="1">
                <a:latin typeface="Cambria Math" panose="02040503050406030204" pitchFamily="18" charset="0"/>
                <a:ea typeface="Cambria Math" panose="02040503050406030204" pitchFamily="18" charset="0"/>
              </a:rPr>
              <a:t>GRID</a:t>
            </a:r>
            <a:r>
              <a:rPr lang="en-IN" b="1">
                <a:latin typeface="Cambria Math" panose="02040503050406030204" pitchFamily="18" charset="0"/>
                <a:ea typeface="Cambria Math" panose="02040503050406030204" pitchFamily="18" charset="0"/>
              </a:rPr>
              <a:t> 1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E0B6C-E96C-FB36-895B-654FA53374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708787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1900"/>
              <a:t>Perimeter = 204.77m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900"/>
              <a:t>Area = 2563.44m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900" u="sng"/>
              <a:t> Waste area:-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1900"/>
              <a:t>perimeter = 55.71m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1900"/>
              <a:t>Area = 183.86m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900" u="sng"/>
              <a:t>Street light control panel:-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1900"/>
              <a:t>Dimensions = 45.7cm X 61cm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900"/>
              <a:t>No.of trees = 8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900"/>
              <a:t>Other plants = 30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1800">
              <a:latin typeface="Bahnschrift" panose="020B0502040204020203" pitchFamily="34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B05EA26-49AF-080A-E2F5-C20038C40F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91211" y="2126084"/>
            <a:ext cx="3306211" cy="20108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6D5631-D120-C144-40D9-A647867AB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505" y="3131484"/>
            <a:ext cx="3388057" cy="258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08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0126D-1FAC-B74C-11EF-6CE138BCF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849" y="1271419"/>
            <a:ext cx="1769844" cy="593638"/>
          </a:xfrm>
        </p:spPr>
        <p:txBody>
          <a:bodyPr>
            <a:normAutofit/>
          </a:bodyPr>
          <a:lstStyle/>
          <a:p>
            <a:r>
              <a:rPr lang="en-IN" sz="3200" b="1">
                <a:latin typeface="Cambria Math" panose="02040503050406030204" pitchFamily="18" charset="0"/>
                <a:ea typeface="Cambria Math" panose="02040503050406030204" pitchFamily="18" charset="0"/>
              </a:rPr>
              <a:t>GRID</a:t>
            </a:r>
            <a:r>
              <a:rPr lang="en-IN" b="1">
                <a:latin typeface="Cambria Math" panose="02040503050406030204" pitchFamily="18" charset="0"/>
                <a:ea typeface="Cambria Math" panose="02040503050406030204" pitchFamily="18" charset="0"/>
              </a:rPr>
              <a:t> 2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82EE1-1DBD-C440-15F3-0CBACE8D6B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150837"/>
            <a:ext cx="4813510" cy="3811424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1800">
                <a:latin typeface="Bahnschrift" panose="020B0502040204020203" pitchFamily="34" charset="0"/>
              </a:rPr>
              <a:t>Perimeter = 153.46m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>
                <a:latin typeface="Bahnschrift" panose="020B0502040204020203" pitchFamily="34" charset="0"/>
              </a:rPr>
              <a:t>Area = 111.89 m^2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u="sng">
                <a:latin typeface="Bahnschrift" panose="020B0502040204020203" pitchFamily="34" charset="0"/>
              </a:rPr>
              <a:t>Parking areas:-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>
                <a:latin typeface="Bahnschrift" panose="020B0502040204020203" pitchFamily="34" charset="0"/>
              </a:rPr>
              <a:t>3 parking areas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>
                <a:latin typeface="Bahnschrift" panose="020B0502040204020203" pitchFamily="34" charset="0"/>
              </a:rPr>
              <a:t>Perimeter = 41.65m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>
                <a:latin typeface="Bahnschrift" panose="020B0502040204020203" pitchFamily="34" charset="0"/>
              </a:rPr>
              <a:t>Area = 103.03 m^2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>
                <a:latin typeface="Bahnschrift" panose="020B0502040204020203" pitchFamily="34" charset="0"/>
              </a:rPr>
              <a:t>Height = 2m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>
                <a:latin typeface="Bahnschrift" panose="020B0502040204020203" pitchFamily="34" charset="0"/>
              </a:rPr>
              <a:t>3 cars can be parked in 3 parking areas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F87016D-5EBD-0D4E-263D-1615E9AA02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39023" y="2393433"/>
            <a:ext cx="4253908" cy="2663759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DD6FF1-5629-F17B-3504-FEE4FBC9A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36864"/>
            <a:ext cx="1530416" cy="343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5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43FE8-F75C-A674-040D-104F5FEA0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067" y="1308743"/>
            <a:ext cx="1676538" cy="593638"/>
          </a:xfrm>
        </p:spPr>
        <p:txBody>
          <a:bodyPr/>
          <a:lstStyle/>
          <a:p>
            <a:r>
              <a:rPr lang="en-IN" sz="3200" b="1">
                <a:latin typeface="Cambria Math" panose="02040503050406030204" pitchFamily="18" charset="0"/>
                <a:ea typeface="Cambria Math" panose="02040503050406030204" pitchFamily="18" charset="0"/>
              </a:rPr>
              <a:t>GRID</a:t>
            </a:r>
            <a:r>
              <a:rPr lang="en-IN" b="1">
                <a:latin typeface="Cambria Math" panose="02040503050406030204" pitchFamily="18" charset="0"/>
                <a:ea typeface="Cambria Math" panose="02040503050406030204" pitchFamily="18" charset="0"/>
              </a:rPr>
              <a:t> 2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4DA3C-664E-D5A0-C775-925AF0B90F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50848" y="2356111"/>
            <a:ext cx="4645152" cy="34485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1800" u="sng">
                <a:latin typeface="Bahnschrift" panose="020B0502040204020203" pitchFamily="34" charset="0"/>
              </a:rPr>
              <a:t>Building:-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>
                <a:latin typeface="Bahnschrift" panose="020B0502040204020203" pitchFamily="34" charset="0"/>
              </a:rPr>
              <a:t>2 buildings with 4 apartments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>
                <a:latin typeface="Bahnschrift" panose="020B0502040204020203" pitchFamily="34" charset="0"/>
              </a:rPr>
              <a:t>3 floors with 10 rooms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>
                <a:latin typeface="Bahnschrift" panose="020B0502040204020203" pitchFamily="34" charset="0"/>
              </a:rPr>
              <a:t>Perimeter = 54.44m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>
                <a:latin typeface="Bahnschrift" panose="020B0502040204020203" pitchFamily="34" charset="0"/>
              </a:rPr>
              <a:t>Area = 99.19 m^2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>
                <a:latin typeface="Bahnschrift" panose="020B0502040204020203" pitchFamily="34" charset="0"/>
              </a:rPr>
              <a:t>Height = 9m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8D2A778-2395-6222-40B3-8319B42FB7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46706" y="2817191"/>
            <a:ext cx="2851798" cy="204405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D043FE-81B9-360A-B8D1-57208A4A8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6534" y="2356111"/>
            <a:ext cx="1928274" cy="292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27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C18E0-C0D3-1180-04B9-CA579C399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8075" y="1346449"/>
            <a:ext cx="1807166" cy="649621"/>
          </a:xfrm>
        </p:spPr>
        <p:txBody>
          <a:bodyPr>
            <a:normAutofit/>
          </a:bodyPr>
          <a:lstStyle/>
          <a:p>
            <a:r>
              <a:rPr lang="en-IN" sz="3200" b="1">
                <a:latin typeface="Cambria Math" panose="02040503050406030204" pitchFamily="18" charset="0"/>
                <a:ea typeface="Cambria Math" panose="02040503050406030204" pitchFamily="18" charset="0"/>
              </a:rPr>
              <a:t>GRID</a:t>
            </a:r>
            <a:r>
              <a:rPr lang="en-IN" b="1">
                <a:latin typeface="Cambria Math" panose="02040503050406030204" pitchFamily="18" charset="0"/>
                <a:ea typeface="Cambria Math" panose="02040503050406030204" pitchFamily="18" charset="0"/>
              </a:rPr>
              <a:t> 3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343B9-A05C-D764-BDE3-C84E9F4A26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1800">
                <a:latin typeface="Bahnschrift" panose="020B0502040204020203" pitchFamily="34" charset="0"/>
              </a:rPr>
              <a:t>Area = 457.88m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>
                <a:latin typeface="Bahnschrift" panose="020B0502040204020203" pitchFamily="34" charset="0"/>
              </a:rPr>
              <a:t>Perimeter = 3302.53 m^2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>
                <a:latin typeface="Bahnschrift" panose="020B0502040204020203" pitchFamily="34" charset="0"/>
              </a:rPr>
              <a:t>5 concrete electricity pole with street lamp of compact fluorescent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>
                <a:latin typeface="Bahnschrift" panose="020B0502040204020203" pitchFamily="34" charset="0"/>
              </a:rPr>
              <a:t>No.of trees = 35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>
                <a:latin typeface="Bahnschrift" panose="020B0502040204020203" pitchFamily="34" charset="0"/>
              </a:rPr>
              <a:t>Other plants = 9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>
                <a:latin typeface="Bahnschrift" panose="020B0502040204020203" pitchFamily="34" charset="0"/>
              </a:rPr>
              <a:t>Dustbin spots = 2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>
                <a:latin typeface="Bahnschrift" panose="020B0502040204020203" pitchFamily="34" charset="0"/>
              </a:rPr>
              <a:t>Transformer = 1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>
                <a:latin typeface="Bahnschrift" panose="020B0502040204020203" pitchFamily="34" charset="0"/>
              </a:rPr>
              <a:t>Gas pipeline = 4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232084-32FD-BF97-8D77-A678CEC957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77773" y="4504055"/>
            <a:ext cx="1379651" cy="1432752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3C14AB-339E-05A0-8BB4-72932B298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658" y="2248726"/>
            <a:ext cx="2435132" cy="18510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DBD287-2F0E-5431-1DDC-BC21F9FD8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8888" y="1996070"/>
            <a:ext cx="1511561" cy="40735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BDF448-7194-5EA5-24F5-44DBF04953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918" y="4504055"/>
            <a:ext cx="1718878" cy="13710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9DB9DA-52DF-A69A-9593-D1782B59F9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3290" y="2129380"/>
            <a:ext cx="469865" cy="374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22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1F55F-05FF-9A62-0293-2006D5E0D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6178" y="1372336"/>
            <a:ext cx="1671742" cy="618816"/>
          </a:xfrm>
        </p:spPr>
        <p:txBody>
          <a:bodyPr>
            <a:normAutofit/>
          </a:bodyPr>
          <a:lstStyle/>
          <a:p>
            <a:r>
              <a:rPr lang="en-IN" sz="3200" b="1">
                <a:latin typeface="Cambria Math" panose="02040503050406030204" pitchFamily="18" charset="0"/>
                <a:ea typeface="Cambria Math" panose="02040503050406030204" pitchFamily="18" charset="0"/>
              </a:rPr>
              <a:t>GRID</a:t>
            </a:r>
            <a:r>
              <a:rPr lang="en-IN" b="1">
                <a:latin typeface="Cambria Math" panose="02040503050406030204" pitchFamily="18" charset="0"/>
                <a:ea typeface="Cambria Math" panose="02040503050406030204" pitchFamily="18" charset="0"/>
              </a:rPr>
              <a:t> 3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FF398-1F87-83F8-B115-1B60969770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1800" u="sng">
                <a:latin typeface="Bahnschrift" panose="020B0502040204020203" pitchFamily="34" charset="0"/>
              </a:rPr>
              <a:t>Parking area:-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>
                <a:latin typeface="Bahnschrift" panose="020B0502040204020203" pitchFamily="34" charset="0"/>
              </a:rPr>
              <a:t>9 cars can be parked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>
                <a:latin typeface="Bahnschrift" panose="020B0502040204020203" pitchFamily="34" charset="0"/>
              </a:rPr>
              <a:t>Area = 1331.5 m^2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>
                <a:latin typeface="Bahnschrift" panose="020B0502040204020203" pitchFamily="34" charset="0"/>
              </a:rPr>
              <a:t>Perimeter = 224.66m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>
                <a:latin typeface="Bahnschrift" panose="020B0502040204020203" pitchFamily="34" charset="0"/>
              </a:rPr>
              <a:t>Height = 2m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>
                <a:latin typeface="Bahnschrift" panose="020B0502040204020203" pitchFamily="34" charset="0"/>
              </a:rPr>
              <a:t>2 OFC(optical fibre cable)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>
                <a:latin typeface="Bahnschrift" panose="020B0502040204020203" pitchFamily="34" charset="0"/>
              </a:rPr>
              <a:t>1 concrete electricity pole without street lamp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>
                <a:latin typeface="Bahnschrift" panose="020B0502040204020203" pitchFamily="34" charset="0"/>
              </a:rPr>
              <a:t>Sign board with yellow background , black labelled and bordered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C7A4AD0-EE1C-0F87-C885-0DCBC42A6A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69742" y="2088964"/>
            <a:ext cx="2142617" cy="1606962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69061D-7357-A740-B51D-142720B65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502" y="2088964"/>
            <a:ext cx="2893765" cy="15406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739571-3458-0FFD-2846-FA7A19C3D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416" y="4086808"/>
            <a:ext cx="1699252" cy="14704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FBEB09-2381-230E-B89C-C4FA066DD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637" y="3952420"/>
            <a:ext cx="2439494" cy="160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973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A7761-350D-DBBB-1491-9BAC7AC0E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2051" y="1398527"/>
            <a:ext cx="2413656" cy="593638"/>
          </a:xfrm>
        </p:spPr>
        <p:txBody>
          <a:bodyPr/>
          <a:lstStyle/>
          <a:p>
            <a:r>
              <a:rPr lang="en-IN" sz="3200" b="1">
                <a:latin typeface="Cambria Math" panose="02040503050406030204" pitchFamily="18" charset="0"/>
                <a:ea typeface="Cambria Math" panose="02040503050406030204" pitchFamily="18" charset="0"/>
              </a:rPr>
              <a:t>GRID</a:t>
            </a:r>
            <a:r>
              <a:rPr lang="en-IN" b="1">
                <a:latin typeface="Cambria Math" panose="02040503050406030204" pitchFamily="18" charset="0"/>
                <a:ea typeface="Cambria Math" panose="02040503050406030204" pitchFamily="18" charset="0"/>
              </a:rPr>
              <a:t> 3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A7477-403E-BE57-7732-1FFBADB1CE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1600">
                <a:latin typeface="Bahnschrift" panose="020B0502040204020203" pitchFamily="34" charset="0"/>
              </a:rPr>
              <a:t>There is a electric transformer and distribution equipment.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600">
                <a:latin typeface="Bahnschrift" panose="020B0502040204020203" pitchFamily="34" charset="0"/>
              </a:rPr>
              <a:t>The setup is enclosed within a fenced area for safety and security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600" u="sng">
                <a:latin typeface="Bahnschrift" panose="020B0502040204020203" pitchFamily="34" charset="0"/>
              </a:rPr>
              <a:t>Single lane road:-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1600">
                <a:latin typeface="Bahnschrift" panose="020B0502040204020203" pitchFamily="34" charset="0"/>
              </a:rPr>
              <a:t>Length = 203.39m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1600">
                <a:latin typeface="Bahnschrift" panose="020B0502040204020203" pitchFamily="34" charset="0"/>
              </a:rPr>
              <a:t>Width = 4.98m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600" u="sng">
                <a:latin typeface="Bahnschrift" panose="020B0502040204020203" pitchFamily="34" charset="0"/>
              </a:rPr>
              <a:t>Watchman sitting area</a:t>
            </a:r>
            <a:r>
              <a:rPr lang="en-IN" sz="1600">
                <a:latin typeface="Bahnschrift" panose="020B0502040204020203" pitchFamily="34" charset="0"/>
              </a:rPr>
              <a:t>:-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1600">
                <a:latin typeface="Bahnschrift" panose="020B0502040204020203" pitchFamily="34" charset="0"/>
              </a:rPr>
              <a:t>Perimeter = 21.2m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1600">
                <a:latin typeface="Bahnschrift" panose="020B0502040204020203" pitchFamily="34" charset="0"/>
              </a:rPr>
              <a:t>Area = 28.06 m^2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1600">
                <a:latin typeface="Bahnschrift" panose="020B0502040204020203" pitchFamily="34" charset="0"/>
              </a:rPr>
              <a:t>Height = 2m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F3DCE1E-1117-9E26-24D6-F6E4E1B094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58879" y="2147842"/>
            <a:ext cx="1772248" cy="2144119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6195A7-36FC-38D1-A5D5-98431F830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565" y="4447638"/>
            <a:ext cx="2929549" cy="15853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BF48E3-4D8C-4A60-559B-4369D2BF8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6008" y="2378162"/>
            <a:ext cx="2380963" cy="317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92883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Application>Microsoft Office PowerPoint</Application>
  <PresentationFormat>Widescreen</PresentationFormat>
  <Slides>27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Gallery</vt:lpstr>
      <vt:lpstr>GIS PROJECT</vt:lpstr>
      <vt:lpstr>Allotted area</vt:lpstr>
      <vt:lpstr>Allotted area in grid form</vt:lpstr>
      <vt:lpstr>GRID 1</vt:lpstr>
      <vt:lpstr>GRID 2</vt:lpstr>
      <vt:lpstr>GRID 2</vt:lpstr>
      <vt:lpstr>GRID 3</vt:lpstr>
      <vt:lpstr>GRID 3</vt:lpstr>
      <vt:lpstr>GRID 3</vt:lpstr>
      <vt:lpstr>GRID 3</vt:lpstr>
      <vt:lpstr>GRID 4</vt:lpstr>
      <vt:lpstr>GRID 5</vt:lpstr>
      <vt:lpstr>GRID 5</vt:lpstr>
      <vt:lpstr>GRID 6</vt:lpstr>
      <vt:lpstr>GRID 6</vt:lpstr>
      <vt:lpstr>GRID 6</vt:lpstr>
      <vt:lpstr>GRID 7</vt:lpstr>
      <vt:lpstr>GRID 7</vt:lpstr>
      <vt:lpstr>GRID 8</vt:lpstr>
      <vt:lpstr>GRID 9</vt:lpstr>
      <vt:lpstr>GRID 9</vt:lpstr>
      <vt:lpstr>GRID 10</vt:lpstr>
      <vt:lpstr>GRID 10</vt:lpstr>
      <vt:lpstr>GRID 10</vt:lpstr>
      <vt:lpstr>GRID 11</vt:lpstr>
      <vt:lpstr>GRID 11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PROJECT</dc:title>
  <dc:creator>Keerthipraba Bk</dc:creator>
  <cp:lastModifiedBy>Keerthipraba Bk</cp:lastModifiedBy>
  <cp:revision>2</cp:revision>
  <dcterms:created xsi:type="dcterms:W3CDTF">2025-04-04T15:07:51Z</dcterms:created>
  <dcterms:modified xsi:type="dcterms:W3CDTF">2025-04-05T10:33:02Z</dcterms:modified>
</cp:coreProperties>
</file>